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788710" cy="922156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" Type="http://schemas.openxmlformats.org/officeDocument/2006/relationships/viewProps" Target="viewProps.xml"/><Relationship Id="rId4" Type="http://schemas.openxmlformats.org/officeDocument/2006/relationships/tableStyles" Target="tableStyles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6788710" cy="9221568"/>
          </a:xfrm>
          <a:prstGeom prst="rect">
            <a:avLst/>
          </a:prstGeom>
        </p:spPr>
      </p:pic>
      <p:graphicFrame>
        <p:nvGraphicFramePr>
          <p:cNvPr id="4" name="table 4"/>
          <p:cNvGraphicFramePr>
            <a:graphicFrameLocks noGrp="1"/>
          </p:cNvGraphicFramePr>
          <p:nvPr/>
        </p:nvGraphicFramePr>
        <p:xfrm>
          <a:off x="488974" y="4108558"/>
          <a:ext cx="5791834" cy="4705350"/>
        </p:xfrm>
        <a:graphic>
          <a:graphicData uri="http://schemas.openxmlformats.org/drawingml/2006/table">
            <a:tbl>
              <a:tblPr/>
              <a:tblGrid>
                <a:gridCol w="2895600"/>
                <a:gridCol w="2896235"/>
              </a:tblGrid>
              <a:tr h="636904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3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7310" algn="l" rtl="0" eaLnBrk="0">
                        <a:lnSpc>
                          <a:spcPct val="78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2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General</a:t>
                      </a:r>
                      <a:r>
                        <a:rPr sz="2200" kern="0" spc="3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2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Specifications</a:t>
                      </a:r>
                      <a:endParaRPr sz="2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1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941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6039" algn="l" rtl="0" eaLnBrk="0">
                        <a:lnSpc>
                          <a:spcPts val="1630"/>
                        </a:lnSpc>
                        <a:tabLst/>
                      </a:pPr>
                      <a:r>
                        <a:rPr sz="12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Host</a:t>
                      </a:r>
                      <a:r>
                        <a:rPr sz="1200" kern="0" spc="2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Interface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534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540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PCIe</a:t>
                      </a:r>
                      <a:r>
                        <a:rPr sz="1200" kern="0" spc="2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3.1</a:t>
                      </a:r>
                      <a:r>
                        <a:rPr sz="1200" kern="0" spc="1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x8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63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6039" algn="l" rtl="0" eaLnBrk="0">
                        <a:lnSpc>
                          <a:spcPct val="7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Media</a:t>
                      </a:r>
                      <a:r>
                        <a:rPr sz="1200" kern="0" spc="1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Connectiv</a:t>
                      </a:r>
                      <a:r>
                        <a:rPr sz="12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ity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9055" algn="l" rtl="0" eaLnBrk="0">
                        <a:lnSpc>
                          <a:spcPct val="8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SFP</a:t>
                      </a:r>
                      <a:r>
                        <a:rPr sz="1200" kern="0" spc="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28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6039" algn="l" rtl="0" eaLnBrk="0">
                        <a:lnSpc>
                          <a:spcPct val="7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Form</a:t>
                      </a:r>
                      <a:r>
                        <a:rPr sz="1200" kern="0" spc="2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Factor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6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5405" algn="l" rtl="0" eaLnBrk="0">
                        <a:lnSpc>
                          <a:spcPct val="78000"/>
                        </a:lnSpc>
                        <a:spcBef>
                          <a:spcPts val="7"/>
                        </a:spcBef>
                        <a:tabLst/>
                      </a:pPr>
                      <a:r>
                        <a:rPr sz="1200" kern="0" spc="-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PCIe®</a:t>
                      </a:r>
                      <a:r>
                        <a:rPr sz="12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Low</a:t>
                      </a:r>
                      <a:r>
                        <a:rPr sz="1200" kern="0" spc="2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Profile,</a:t>
                      </a:r>
                      <a:r>
                        <a:rPr sz="12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MD2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6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25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6039" algn="l" rtl="0" eaLnBrk="0">
                        <a:lnSpc>
                          <a:spcPct val="79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Networking</a:t>
                      </a:r>
                      <a:r>
                        <a:rPr sz="1200" kern="0" spc="1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Ca</a:t>
                      </a:r>
                      <a:r>
                        <a:rPr sz="12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pabilities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9055" algn="l" rtl="0" eaLnBrk="0">
                        <a:lnSpc>
                          <a:spcPts val="876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Stateless</a:t>
                      </a:r>
                      <a:r>
                        <a:rPr sz="1200" kern="0" spc="1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Offloads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  <a:p>
                      <a:pPr marL="59055" algn="l" rtl="0" eaLnBrk="0">
                        <a:lnSpc>
                          <a:spcPts val="1630"/>
                        </a:lnSpc>
                        <a:tabLst/>
                      </a:pPr>
                      <a:r>
                        <a:rPr sz="1200" kern="0" spc="-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SR-IOV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  <a:p>
                      <a:pPr marL="66039" algn="l" rtl="0" eaLnBrk="0">
                        <a:lnSpc>
                          <a:spcPct val="93000"/>
                        </a:lnSpc>
                        <a:spcBef>
                          <a:spcPts val="27"/>
                        </a:spcBef>
                        <a:tabLst/>
                      </a:pPr>
                      <a:r>
                        <a:rPr sz="12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Interrupt</a:t>
                      </a:r>
                      <a:r>
                        <a:rPr sz="1200" kern="0" spc="1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Coalesc</a:t>
                      </a: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ing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  <a:p>
                      <a:pPr marL="66039" algn="l" rtl="0" eaLnBrk="0">
                        <a:lnSpc>
                          <a:spcPct val="93000"/>
                        </a:lnSpc>
                        <a:spcBef>
                          <a:spcPts val="19"/>
                        </a:spcBef>
                        <a:tabLst/>
                      </a:pPr>
                      <a:r>
                        <a:rPr sz="12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Intelligent</a:t>
                      </a:r>
                      <a:r>
                        <a:rPr sz="1200" kern="0" spc="1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Auto-Negotiation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  <a:p>
                      <a:pPr marL="65405" algn="l" rtl="0" eaLnBrk="0">
                        <a:lnSpc>
                          <a:spcPct val="91000"/>
                        </a:lnSpc>
                        <a:spcBef>
                          <a:spcPts val="19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Hardware</a:t>
                      </a:r>
                      <a:r>
                        <a:rPr sz="1200" kern="0" spc="1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Timest</a:t>
                      </a:r>
                      <a:r>
                        <a:rPr sz="12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amping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63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6039" algn="l" rtl="0" eaLnBrk="0">
                        <a:lnSpc>
                          <a:spcPct val="80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Network</a:t>
                      </a:r>
                      <a:r>
                        <a:rPr sz="1200" kern="0" spc="1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Accele</a:t>
                      </a: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ration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2000"/>
                        </a:lnSpc>
                        <a:tabLst/>
                      </a:pPr>
                      <a:endParaRPr sz="3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5880" indent="-1270" algn="l" rtl="0" eaLnBrk="0">
                        <a:lnSpc>
                          <a:spcPct val="8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kern="0" spc="-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AMD</a:t>
                      </a:r>
                      <a:r>
                        <a:rPr sz="1200" kern="0" spc="1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Solarflare</a:t>
                      </a:r>
                      <a:r>
                        <a:rPr sz="1200" kern="0" spc="1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Onload™</a:t>
                      </a:r>
                      <a:r>
                        <a:rPr sz="1200" kern="0" spc="1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s</a:t>
                      </a:r>
                      <a:r>
                        <a:rPr sz="1200" kern="0" spc="-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oftware</a:t>
                      </a:r>
                      <a:r>
                        <a:rPr sz="12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-</a:t>
                      </a:r>
                      <a:r>
                        <a:rPr sz="12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      </a:t>
                      </a:r>
                      <a:r>
                        <a:rPr sz="1200" kern="0" spc="-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TCP/UDP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  <a:p>
                      <a:pPr marL="55880" algn="l" rtl="0" eaLnBrk="0">
                        <a:lnSpc>
                          <a:spcPct val="73000"/>
                        </a:lnSpc>
                        <a:spcBef>
                          <a:spcPts val="307"/>
                        </a:spcBef>
                        <a:tabLst/>
                      </a:pP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TCPDirect*</a:t>
                      </a:r>
                      <a:r>
                        <a:rPr sz="12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-</a:t>
                      </a:r>
                      <a:r>
                        <a:rPr sz="1200" kern="0" spc="1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sz="1200" kern="0" spc="-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TCP</a:t>
                      </a:r>
                      <a:r>
                        <a:rPr sz="12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/UDP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9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9689" algn="l" rtl="0" eaLnBrk="0">
                        <a:lnSpc>
                          <a:spcPct val="80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kern="0" spc="-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SKUs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612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785" algn="l" rtl="0" eaLnBrk="0">
                        <a:lnSpc>
                          <a:spcPct val="80000"/>
                        </a:lnSpc>
                        <a:tabLst/>
                      </a:pPr>
                      <a:r>
                        <a:rPr sz="12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X2522-25G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  <a:p>
                      <a:pPr marL="57785" algn="l" rtl="0" eaLnBrk="0">
                        <a:lnSpc>
                          <a:spcPct val="80000"/>
                        </a:lnSpc>
                        <a:spcBef>
                          <a:spcPts val="206"/>
                        </a:spcBef>
                        <a:tabLst/>
                      </a:pPr>
                      <a:r>
                        <a:rPr sz="1200" kern="0" spc="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X2522-25G-</a:t>
                      </a:r>
                      <a:r>
                        <a:rPr sz="12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Microsoft YaHei"/>
                          <a:ea typeface="Microsoft YaHei"/>
                          <a:cs typeface="Microsoft YaHei"/>
                        </a:rPr>
                        <a:t>PLUS</a:t>
                      </a:r>
                      <a:endParaRPr sz="1200" dirty="0">
                        <a:latin typeface="Microsoft YaHei"/>
                        <a:ea typeface="Microsoft YaHei"/>
                        <a:cs typeface="Microsoft YaHe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623400" y="1410716"/>
            <a:ext cx="3535709" cy="2111807"/>
          </a:xfrm>
          <a:prstGeom prst="rect">
            <a:avLst/>
          </a:prstGeom>
        </p:spPr>
      </p:pic>
      <p:sp>
        <p:nvSpPr>
          <p:cNvPr id="8" name="textbox 8"/>
          <p:cNvSpPr/>
          <p:nvPr/>
        </p:nvSpPr>
        <p:spPr>
          <a:xfrm>
            <a:off x="435852" y="365228"/>
            <a:ext cx="3726815" cy="46990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1198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73000"/>
              </a:lnSpc>
              <a:tabLst/>
            </a:pPr>
            <a:r>
              <a:rPr sz="1800" kern="0" spc="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AMD</a:t>
            </a:r>
            <a:r>
              <a:rPr sz="1800" kern="0" spc="22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800" kern="0" spc="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Solarflare</a:t>
            </a:r>
            <a:r>
              <a:rPr sz="1800" kern="0" spc="21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800" kern="0" spc="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X</a:t>
            </a:r>
            <a:r>
              <a:rPr sz="1800" kern="0" spc="4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2522-10/25</a:t>
            </a:r>
            <a:r>
              <a:rPr sz="1800" kern="0" spc="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GbE</a:t>
            </a:r>
            <a:endParaRPr sz="1800" dirty="0">
              <a:latin typeface="Microsoft YaHei"/>
              <a:ea typeface="Microsoft YaHei"/>
              <a:cs typeface="Microsoft YaHei"/>
            </a:endParaRPr>
          </a:p>
          <a:p>
            <a:pPr marL="28575" algn="l" rtl="0" eaLnBrk="0">
              <a:lnSpc>
                <a:spcPct val="78000"/>
              </a:lnSpc>
              <a:spcBef>
                <a:spcPts val="240"/>
              </a:spcBef>
              <a:tabLst/>
            </a:pPr>
            <a:r>
              <a:rPr sz="1800" kern="0" spc="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Low</a:t>
            </a:r>
            <a:r>
              <a:rPr sz="1800" kern="0" spc="29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800" kern="0" spc="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Latency</a:t>
            </a:r>
            <a:r>
              <a:rPr sz="1800" kern="0" spc="30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800" kern="0" spc="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Ethe</a:t>
            </a:r>
            <a:r>
              <a:rPr sz="1800" kern="0" spc="-1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rnet</a:t>
            </a:r>
            <a:r>
              <a:rPr sz="1800" kern="0" spc="16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800" kern="0" spc="-10" dirty="0">
                <a:solidFill>
                  <a:srgbClr val="44FF37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Adapter</a:t>
            </a:r>
            <a:endParaRPr sz="18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10" name="textbox 10"/>
          <p:cNvSpPr/>
          <p:nvPr/>
        </p:nvSpPr>
        <p:spPr>
          <a:xfrm>
            <a:off x="4948632" y="767943"/>
            <a:ext cx="1417955" cy="3651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20442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51435" indent="-39369" algn="l" rtl="0" eaLnBrk="0">
              <a:lnSpc>
                <a:spcPct val="109000"/>
              </a:lnSpc>
              <a:tabLst/>
            </a:pPr>
            <a:r>
              <a:rPr sz="1000" kern="0" spc="-10" dirty="0">
                <a:solidFill>
                  <a:srgbClr val="FFFFFF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上海赋缘汇实业有限公司</a:t>
            </a:r>
            <a:r>
              <a:rPr sz="1000" kern="0" spc="50" dirty="0">
                <a:solidFill>
                  <a:srgbClr val="FFFFFF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100" kern="0" spc="-20" dirty="0">
                <a:solidFill>
                  <a:srgbClr val="FFFFFF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—www.fableshare.c</a:t>
            </a:r>
            <a:r>
              <a:rPr sz="1100" kern="0" spc="-30" dirty="0">
                <a:solidFill>
                  <a:srgbClr val="FFFFFF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n—</a:t>
            </a:r>
            <a:endParaRPr sz="1100" dirty="0">
              <a:latin typeface="Calibri"/>
              <a:ea typeface="Calibri"/>
              <a:cs typeface="Calibri"/>
            </a:endParaRPr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439543" y="194514"/>
            <a:ext cx="477766" cy="5147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Application>Microsoft® PowerPoint® for Microsoft 365</ap:Applicat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Blackcore G3 SPR-M Spec Sheet</dc:title>
  <dc:creator>Blackcore</dc:creator>
  <dcterms:created xsi:type="dcterms:W3CDTF">2025-05-15T11:51:47Z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2025-05-15T12:38:45</vt:filetime>
  </property>
</Properties>
</file>