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788710" cy="922156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5" Type="http://schemas.openxmlformats.org/officeDocument/2006/relationships/viewProps" Target="viewProps.xml"/><Relationship Id="rId4" Type="http://schemas.openxmlformats.org/officeDocument/2006/relationships/tableStyles" Target="tableStyles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0"/>
            <a:ext cx="6788710" cy="9221568"/>
          </a:xfrm>
          <a:prstGeom prst="rect">
            <a:avLst/>
          </a:prstGeom>
        </p:spPr>
      </p:pic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481863" y="2324505"/>
          <a:ext cx="5805805" cy="6823075"/>
        </p:xfrm>
        <a:graphic>
          <a:graphicData uri="http://schemas.openxmlformats.org/drawingml/2006/table">
            <a:tbl>
              <a:tblPr/>
              <a:tblGrid>
                <a:gridCol w="2902585"/>
                <a:gridCol w="2903220"/>
              </a:tblGrid>
              <a:tr h="466090"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594" algn="l" rtl="0" eaLnBrk="0">
                        <a:lnSpc>
                          <a:spcPct val="9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功能特性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119" algn="l" rtl="0" eaLnBrk="0">
                        <a:lnSpc>
                          <a:spcPct val="9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网络接口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6131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689" algn="l" rtl="0" eaLnBrk="0">
                        <a:lnSpc>
                          <a:spcPts val="1496"/>
                        </a:lnSpc>
                        <a:tabLst/>
                      </a:pP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2x10GbE</a:t>
                      </a:r>
                      <a:r>
                        <a:rPr sz="12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SFP</a:t>
                      </a: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+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0325" algn="l" rtl="0" eaLnBrk="0">
                        <a:lnSpc>
                          <a:spcPct val="94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主机接口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46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5880" algn="l" rtl="0" eaLnBrk="0">
                        <a:lnSpc>
                          <a:spcPct val="78000"/>
                        </a:lnSpc>
                        <a:tabLst/>
                      </a:pP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PCIe3.0x8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119" algn="l" rtl="0" eaLnBrk="0">
                        <a:lnSpc>
                          <a:spcPct val="95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网卡模式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785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普通模式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66675" algn="l" rtl="0" eaLnBrk="0">
                        <a:lnSpc>
                          <a:spcPct val="94000"/>
                        </a:lnSpc>
                        <a:spcBef>
                          <a:spcPts val="11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InstantA</a:t>
                      </a:r>
                      <a:r>
                        <a:rPr sz="12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模式—超低时</a:t>
                      </a: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延加速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055" algn="l" rtl="0" eaLnBrk="0">
                        <a:lnSpc>
                          <a:spcPct val="95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硬件加速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34000"/>
                        </a:lnSpc>
                        <a:tabLst/>
                      </a:pPr>
                      <a:endParaRPr sz="2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514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超低时延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DMA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514" algn="l" rtl="0" eaLnBrk="0">
                        <a:lnSpc>
                          <a:spcPts val="1133"/>
                        </a:lnSpc>
                        <a:tabLst/>
                      </a:pP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超低时延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MAC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0960" algn="l" rtl="0" eaLnBrk="0">
                        <a:lnSpc>
                          <a:spcPct val="94000"/>
                        </a:lnSpc>
                        <a:spcBef>
                          <a:spcPts val="9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2x32</a:t>
                      </a:r>
                      <a:r>
                        <a:rPr sz="900" kern="0" spc="1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超低时延硬件队列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96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878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71119" algn="l" rtl="0" eaLnBrk="0">
                        <a:lnSpc>
                          <a:spcPct val="96000"/>
                        </a:lnSpc>
                        <a:tabLst/>
                      </a:pPr>
                      <a:r>
                        <a:rPr sz="1200" b="1" kern="0" spc="-4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网络加速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230" algn="l" rtl="0" eaLnBrk="0">
                        <a:lnSpc>
                          <a:spcPct val="83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9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BSD</a:t>
                      </a:r>
                      <a:r>
                        <a:rPr sz="9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Socket</a:t>
                      </a:r>
                      <a:r>
                        <a:rPr sz="900" kern="0" spc="1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兼容</a:t>
                      </a:r>
                      <a:r>
                        <a:rPr sz="9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API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ts val="1103"/>
                        </a:lnSpc>
                        <a:tabLst/>
                      </a:pP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InstantA</a:t>
                      </a:r>
                      <a:r>
                        <a:rPr sz="900" kern="0" spc="2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UDP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ts val="1153"/>
                        </a:lnSpc>
                        <a:spcBef>
                          <a:spcPts val="18"/>
                        </a:spcBef>
                        <a:tabLst/>
                      </a:pPr>
                      <a:r>
                        <a:rPr sz="9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InstantA</a:t>
                      </a:r>
                      <a:r>
                        <a:rPr sz="900" kern="0" spc="1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TCP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ts val="655"/>
                        </a:lnSpc>
                        <a:tabLst/>
                      </a:pPr>
                      <a:r>
                        <a:rPr sz="9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InstantA</a:t>
                      </a:r>
                      <a:r>
                        <a:rPr sz="9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Mu</a:t>
                      </a:r>
                      <a:r>
                        <a:rPr sz="900" kern="0" spc="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lticast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ts val="1217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InstantA</a:t>
                      </a:r>
                      <a:r>
                        <a:rPr sz="900" kern="0" spc="1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Bonding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ct val="96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InstantA</a:t>
                      </a:r>
                      <a:r>
                        <a:rPr sz="9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Layer2VI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ct val="94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InstantA</a:t>
                      </a:r>
                      <a:r>
                        <a:rPr sz="900" kern="0" spc="20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</a:t>
                      </a:r>
                      <a:r>
                        <a:rPr sz="9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/O</a:t>
                      </a:r>
                      <a:r>
                        <a:rPr sz="900" kern="0" spc="16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多路复用</a:t>
                      </a:r>
                      <a:r>
                        <a:rPr sz="9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select</a:t>
                      </a:r>
                      <a:r>
                        <a:rPr sz="9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poll</a:t>
                      </a:r>
                      <a:r>
                        <a:rPr sz="9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9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epoll</a:t>
                      </a:r>
                      <a:r>
                        <a:rPr sz="900" kern="0" spc="1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sz="9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ct val="95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900" kern="0" spc="-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IP</a:t>
                      </a:r>
                      <a:r>
                        <a:rPr sz="9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-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分片重组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62230" algn="l" rtl="0" eaLnBrk="0">
                        <a:lnSpc>
                          <a:spcPct val="96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9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MTU</a:t>
                      </a:r>
                      <a:r>
                        <a:rPr sz="900" kern="0" spc="-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可配置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689" algn="l" rtl="0" eaLnBrk="0">
                        <a:lnSpc>
                          <a:spcPct val="95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流处理引擎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8419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基于TCP/UDP/IP的流过滤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58419" algn="l" rtl="0" eaLnBrk="0">
                        <a:lnSpc>
                          <a:spcPct val="95000"/>
                        </a:lnSpc>
                        <a:spcBef>
                          <a:spcPts val="11"/>
                        </a:spcBef>
                        <a:tabLst/>
                      </a:pP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基于</a:t>
                      </a:r>
                      <a:r>
                        <a:rPr sz="1200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MAC</a:t>
                      </a:r>
                      <a:r>
                        <a:rPr sz="1200" kern="0" spc="2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的流过滤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6039" algn="l" rtl="0" eaLnBrk="0">
                        <a:lnSpc>
                          <a:spcPct val="95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时钟同步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956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150" algn="l" rtl="0" eaLnBrk="0">
                        <a:lnSpc>
                          <a:spcPct val="95000"/>
                        </a:lnSpc>
                        <a:tabLst/>
                      </a:pP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支持</a:t>
                      </a: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1588V2</a:t>
                      </a:r>
                      <a:r>
                        <a:rPr sz="900" kern="0" spc="1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9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硬件时间同步</a:t>
                      </a:r>
                      <a:endParaRPr sz="9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6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7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7472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9689" algn="l" rtl="0" eaLnBrk="0">
                        <a:lnSpc>
                          <a:spcPct val="95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标准支持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7000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3500" algn="l" rtl="0" eaLnBrk="0">
                        <a:lnSpc>
                          <a:spcPts val="681"/>
                        </a:lnSpc>
                        <a:tabLst/>
                      </a:pP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IEEE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1588-2008</a:t>
                      </a:r>
                      <a:r>
                        <a:rPr sz="1000" kern="0" spc="18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PTPV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3500" algn="l" rtl="0" eaLnBrk="0">
                        <a:lnSpc>
                          <a:spcPts val="1280"/>
                        </a:lnSpc>
                        <a:tabLst/>
                      </a:pP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IEEE</a:t>
                      </a:r>
                      <a:r>
                        <a:rPr sz="1000" kern="0" spc="7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1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802.3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ae</a:t>
                      </a:r>
                      <a:endParaRPr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3500" algn="l" rtl="0" eaLnBrk="0">
                        <a:lnSpc>
                          <a:spcPct val="80000"/>
                        </a:lnSpc>
                        <a:spcBef>
                          <a:spcPts val="99"/>
                        </a:spcBef>
                        <a:tabLst/>
                      </a:pP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IEEE</a:t>
                      </a:r>
                      <a:r>
                        <a:rPr sz="1000" kern="0" spc="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802.3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ax</a:t>
                      </a:r>
                      <a:r>
                        <a:rPr sz="1000" kern="0" spc="15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link</a:t>
                      </a:r>
                      <a:r>
                        <a:rPr sz="1000" kern="0" spc="4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aggregation</a:t>
                      </a:r>
                      <a:endParaRPr sz="1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52705" indent="10795" algn="l" rtl="0" eaLnBrk="0">
                        <a:lnSpc>
                          <a:spcPct val="83000"/>
                        </a:lnSpc>
                        <a:spcBef>
                          <a:spcPts val="100"/>
                        </a:spcBef>
                        <a:tabLst/>
                      </a:pP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IEEE</a:t>
                      </a:r>
                      <a:r>
                        <a:rPr sz="1000" kern="0" spc="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802.1Q, 802.1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PVLAN</a:t>
                      </a:r>
                      <a:r>
                        <a:rPr sz="1000" kern="0" spc="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tags</a:t>
                      </a:r>
                      <a:r>
                        <a:rPr sz="1000" kern="0" spc="13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and</a:t>
                      </a:r>
                      <a:r>
                        <a:rPr sz="1000" kern="0" spc="9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sz="1000" kern="0" spc="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priority                     </a:t>
                      </a:r>
                      <a:r>
                        <a:rPr sz="1000" kern="0" spc="20" dirty="0">
                          <a:solidFill>
                            <a:srgbClr val="FFFFFF">
                              <a:alpha val="99607"/>
                            </a:srgbClr>
                          </a:solidFill>
                          <a:latin typeface="Calibri"/>
                          <a:ea typeface="Calibri"/>
                          <a:cs typeface="Calibri"/>
                        </a:rPr>
                        <a:t>Jumbo frame</a:t>
                      </a:r>
                      <a:endParaRPr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8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algn="l" rtl="0" eaLnBrk="0">
                        <a:lnSpc>
                          <a:spcPct val="8408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2864" algn="l" rtl="0" eaLnBrk="0">
                        <a:lnSpc>
                          <a:spcPct val="95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管理与控制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4886"/>
                        </a:lnSpc>
                        <a:tabLst/>
                      </a:pPr>
                      <a:endParaRPr sz="1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61594" algn="l" rtl="0" eaLnBrk="0">
                        <a:lnSpc>
                          <a:spcPct val="83000"/>
                        </a:lnSpc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ethtool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59055" algn="l" rtl="0" eaLnBrk="0">
                        <a:lnSpc>
                          <a:spcPct val="83000"/>
                        </a:lnSpc>
                        <a:spcBef>
                          <a:spcPts val="4"/>
                        </a:spcBef>
                        <a:tabLst/>
                      </a:pP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yusur</a:t>
                      </a:r>
                      <a:r>
                        <a:rPr sz="1200" kern="0" spc="1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3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ctl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  <a:p>
                      <a:pPr marL="66675" algn="l" rtl="0" eaLnBrk="0">
                        <a:lnSpc>
                          <a:spcPct val="87000"/>
                        </a:lnSpc>
                        <a:spcBef>
                          <a:spcPts val="5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InstantA</a:t>
                      </a:r>
                      <a:r>
                        <a:rPr sz="12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调试工具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1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7785" algn="l" rtl="0" eaLnBrk="0">
                        <a:lnSpc>
                          <a:spcPct val="96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CPU适配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3339" indent="3810" algn="l" rtl="0" eaLnBrk="0">
                        <a:lnSpc>
                          <a:spcPct val="88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海光，龙芯，Intel</a:t>
                      </a:r>
                      <a:r>
                        <a:rPr sz="12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X86,鲲鹏，兆芯</a:t>
                      </a:r>
                      <a:r>
                        <a:rPr sz="12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  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ARM,飞腾，申威，AMDX86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09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8419" algn="l" rtl="0" eaLnBrk="0">
                        <a:lnSpc>
                          <a:spcPct val="95000"/>
                        </a:lnSpc>
                        <a:spcBef>
                          <a:spcPts val="6"/>
                        </a:spcBef>
                        <a:tabLst/>
                      </a:pPr>
                      <a:r>
                        <a:rPr sz="1200" b="1" kern="0" spc="-2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操作系统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sz="500" dirty="0">
                        <a:latin typeface="Arial"/>
                        <a:ea typeface="Arial"/>
                        <a:cs typeface="Arial"/>
                      </a:endParaRPr>
                    </a:p>
                    <a:p>
                      <a:pPr marL="56514" indent="-635" algn="l" rtl="0" eaLnBrk="0">
                        <a:lnSpc>
                          <a:spcPct val="88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2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KylinOS,OpenA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nolisOs,Ubuntu,EulerOS</a:t>
                      </a:r>
                      <a:r>
                        <a:rPr sz="12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  </a:t>
                      </a:r>
                      <a:r>
                        <a:rPr sz="12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Centos,Red</a:t>
                      </a:r>
                      <a:r>
                        <a:rPr sz="12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Hat</a:t>
                      </a:r>
                      <a:r>
                        <a:rPr sz="1200" kern="0" spc="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RHEL,Linux</a:t>
                      </a:r>
                      <a:r>
                        <a:rPr sz="1200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 </a:t>
                      </a:r>
                      <a:r>
                        <a:rPr sz="1200" b="1" kern="0" spc="-10" dirty="0">
                          <a:solidFill>
                            <a:srgbClr val="FFFFFF">
                              <a:alpha val="100000"/>
                            </a:srgbClr>
                          </a:solidFill>
                          <a:latin typeface="SimSun"/>
                          <a:ea typeface="SimSun"/>
                          <a:cs typeface="SimSun"/>
                        </a:rPr>
                        <a:t>x86_64</a:t>
                      </a:r>
                      <a:endParaRPr sz="1200" dirty="0">
                        <a:latin typeface="SimSun"/>
                        <a:ea typeface="SimSun"/>
                        <a:cs typeface="SimSun"/>
                      </a:endParaRPr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1957501" y="798241"/>
            <a:ext cx="2566652" cy="1423524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4948632" y="767943"/>
            <a:ext cx="1417955" cy="3651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20442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51435" indent="-39369" algn="l" rtl="0" eaLnBrk="0">
              <a:lnSpc>
                <a:spcPct val="109000"/>
              </a:lnSpc>
              <a:tabLst/>
            </a:pPr>
            <a:r>
              <a:rPr sz="1000" kern="0" spc="-10" dirty="0">
                <a:solidFill>
                  <a:srgbClr val="FFFFFF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上海赋缘汇实业有限公司</a:t>
            </a:r>
            <a:r>
              <a:rPr sz="1000" kern="0" spc="50" dirty="0">
                <a:solidFill>
                  <a:srgbClr val="FFFFFF">
                    <a:alpha val="100000"/>
                  </a:srgbClr>
                </a:solidFill>
                <a:latin typeface="SimSun"/>
                <a:ea typeface="SimSun"/>
                <a:cs typeface="SimSun"/>
              </a:rPr>
              <a:t> </a:t>
            </a:r>
            <a:r>
              <a:rPr sz="1100" kern="0" spc="-20" dirty="0">
                <a:solidFill>
                  <a:srgbClr val="FFFFFF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—www.fableshare.c</a:t>
            </a:r>
            <a:r>
              <a:rPr sz="1100" kern="0" spc="-30" dirty="0">
                <a:solidFill>
                  <a:srgbClr val="FFFFFF">
                    <a:alpha val="100000"/>
                  </a:srgbClr>
                </a:solidFill>
                <a:latin typeface="Calibri"/>
                <a:ea typeface="Calibri"/>
                <a:cs typeface="Calibri"/>
              </a:rPr>
              <a:t>n—</a:t>
            </a:r>
            <a:endParaRPr sz="1100" dirty="0">
              <a:latin typeface="Calibri"/>
              <a:ea typeface="Calibri"/>
              <a:cs typeface="Calibri"/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5439543" y="194514"/>
            <a:ext cx="477766" cy="514779"/>
          </a:xfrm>
          <a:prstGeom prst="rect">
            <a:avLst/>
          </a:prstGeom>
        </p:spPr>
      </p:pic>
      <p:sp>
        <p:nvSpPr>
          <p:cNvPr id="12" name="textbox 12"/>
          <p:cNvSpPr/>
          <p:nvPr/>
        </p:nvSpPr>
        <p:spPr>
          <a:xfrm>
            <a:off x="433769" y="414566"/>
            <a:ext cx="1290319" cy="241934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1633"/>
              </a:lnSpc>
              <a:tabLst/>
            </a:pPr>
            <a:endParaRPr sz="100" dirty="0">
              <a:latin typeface="Arial"/>
              <a:ea typeface="Arial"/>
              <a:cs typeface="Arial"/>
            </a:endParaRPr>
          </a:p>
          <a:p>
            <a:pPr marL="12700" algn="l" rtl="0" eaLnBrk="0">
              <a:lnSpc>
                <a:spcPct val="79000"/>
              </a:lnSpc>
              <a:tabLst/>
            </a:pPr>
            <a:r>
              <a:rPr sz="1800" kern="0" spc="0" dirty="0">
                <a:solidFill>
                  <a:srgbClr val="44FF37">
                    <a:alpha val="100000"/>
                  </a:srgbClr>
                </a:solidFill>
                <a:latin typeface="Arial"/>
                <a:ea typeface="Arial"/>
                <a:cs typeface="Arial"/>
              </a:rPr>
              <a:t>FYH</a:t>
            </a:r>
            <a:r>
              <a:rPr sz="1800" kern="0" spc="80" dirty="0">
                <a:solidFill>
                  <a:srgbClr val="44FF37">
                    <a:alpha val="100000"/>
                  </a:srgbClr>
                </a:solidFill>
                <a:latin typeface="Arial"/>
                <a:ea typeface="Arial"/>
                <a:cs typeface="Arial"/>
              </a:rPr>
              <a:t>-2200N</a:t>
            </a:r>
            <a:endParaRPr sz="1800" dirty="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Application>Microsoft® PowerPoint® for Microsoft 365</ap:Applicat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Blackcore G3 SPR-M Spec Sheet</dc:title>
  <dc:creator>Blackcore</dc:creator>
  <dcterms:created xsi:type="dcterms:W3CDTF">2025-05-15T12:36:36Z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2025-05-15T12:38:44</vt:filetime>
  </property>
</Properties>
</file>