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788710" cy="922156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viewProps" Target="viewProps.xml"/><Relationship Id="rId4" Type="http://schemas.openxmlformats.org/officeDocument/2006/relationships/tableStyles" Target="tableStyles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6788710" cy="9221568"/>
          </a:xfrm>
          <a:prstGeom prst="rect">
            <a:avLst/>
          </a:prstGeom>
        </p:spPr>
      </p:pic>
      <p:graphicFrame>
        <p:nvGraphicFramePr>
          <p:cNvPr id="4" name="table 4"/>
          <p:cNvGraphicFramePr>
            <a:graphicFrameLocks noGrp="1"/>
          </p:cNvGraphicFramePr>
          <p:nvPr/>
        </p:nvGraphicFramePr>
        <p:xfrm>
          <a:off x="906155" y="3727903"/>
          <a:ext cx="5357494" cy="4979035"/>
        </p:xfrm>
        <a:graphic>
          <a:graphicData uri="http://schemas.openxmlformats.org/drawingml/2006/table">
            <a:tbl>
              <a:tblPr/>
              <a:tblGrid>
                <a:gridCol w="2679064"/>
                <a:gridCol w="2678429"/>
              </a:tblGrid>
              <a:tr h="58864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3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4769" algn="l" rtl="0" eaLnBrk="0">
                        <a:lnSpc>
                          <a:spcPct val="8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8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General</a:t>
                      </a:r>
                      <a:endParaRPr sz="1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8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4769" algn="l" rtl="0" eaLnBrk="0">
                        <a:lnSpc>
                          <a:spcPts val="1417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000" kern="0" spc="7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Form</a:t>
                      </a:r>
                      <a:r>
                        <a:rPr sz="1000" kern="0" spc="16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7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factor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4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3500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000" kern="0" spc="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Low-profile</a:t>
                      </a:r>
                      <a:r>
                        <a:rPr sz="1000" kern="0" spc="20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PCI</a:t>
                      </a:r>
                      <a:r>
                        <a:rPr sz="1000" kern="0" spc="2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Express</a:t>
                      </a:r>
                      <a:r>
                        <a:rPr sz="1000" kern="0" spc="17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</a:t>
                      </a:r>
                      <a:r>
                        <a:rPr sz="1000" kern="0" spc="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rd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3500" algn="l" rtl="0" eaLnBrk="0">
                        <a:lnSpc>
                          <a:spcPts val="1217"/>
                        </a:lnSpc>
                        <a:tabLst/>
                      </a:pPr>
                      <a:r>
                        <a:rPr sz="1000" kern="0" spc="10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117x68</a:t>
                      </a:r>
                      <a:r>
                        <a:rPr sz="1000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mm</a:t>
                      </a:r>
                      <a:r>
                        <a:rPr sz="1000" kern="0" spc="2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10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(4.65x</a:t>
                      </a:r>
                      <a:r>
                        <a:rPr sz="1000" kern="0" spc="9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2.67</a:t>
                      </a:r>
                      <a:r>
                        <a:rPr sz="1000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</a:t>
                      </a:r>
                      <a:r>
                        <a:rPr sz="1000" kern="0" spc="9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5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4769" algn="l" rtl="0" eaLnBrk="0">
                        <a:lnSpc>
                          <a:spcPts val="1417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000" kern="0" spc="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Environmental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656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8419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Operating</a:t>
                      </a:r>
                      <a:r>
                        <a:rPr sz="1000" kern="0" spc="1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temperature:</a:t>
                      </a:r>
                      <a:r>
                        <a:rPr sz="1000" kern="0" spc="1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°C</a:t>
                      </a:r>
                      <a:r>
                        <a:rPr sz="1000" kern="0" spc="1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55</a:t>
                      </a:r>
                      <a:r>
                        <a:rPr sz="10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°C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785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Storage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temperature: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-40</a:t>
                      </a:r>
                      <a:r>
                        <a:rPr sz="10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°C</a:t>
                      </a:r>
                      <a:r>
                        <a:rPr sz="1000" kern="0" spc="1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70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°C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150" indent="635" algn="l" rtl="0" eaLnBrk="0">
                        <a:lnSpc>
                          <a:spcPct val="99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Operating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lative</a:t>
                      </a:r>
                      <a:r>
                        <a:rPr sz="1000" kern="0" spc="2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Humidity: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5%</a:t>
                      </a:r>
                      <a:r>
                        <a:rPr sz="1000" kern="0" spc="1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</a:t>
                      </a:r>
                      <a:r>
                        <a:rPr sz="10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90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%</a:t>
                      </a:r>
                      <a:r>
                        <a:rPr sz="1000" kern="0" spc="2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(non-condensing)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6039" indent="-8254" algn="l" rtl="0" eaLnBrk="0">
                        <a:lnSpc>
                          <a:spcPct val="100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Storage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Relative</a:t>
                      </a:r>
                      <a:r>
                        <a:rPr sz="1000" kern="0" spc="2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umidity: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5%</a:t>
                      </a:r>
                      <a:r>
                        <a:rPr sz="1000" kern="0" spc="1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</a:t>
                      </a:r>
                      <a:r>
                        <a:rPr sz="10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95%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(non-condensin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g)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24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4769" algn="l" rtl="0" eaLnBrk="0">
                        <a:lnSpc>
                          <a:spcPct val="85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000" kern="0" spc="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Recovery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3500" algn="l" rtl="0" eaLnBrk="0">
                        <a:lnSpc>
                          <a:spcPts val="1218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000" kern="0" spc="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Manual</a:t>
                      </a:r>
                      <a:r>
                        <a:rPr sz="1000" kern="0" spc="1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firmw</a:t>
                      </a:r>
                      <a:r>
                        <a:rPr sz="1000" kern="0" spc="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are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recovery</a:t>
                      </a:r>
                      <a:r>
                        <a:rPr sz="10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button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8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4769" algn="l" rtl="0" eaLnBrk="0">
                        <a:lnSpc>
                          <a:spcPct val="82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Ports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1594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1000" kern="0" spc="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1000" kern="0" spc="1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SFP</a:t>
                      </a:r>
                      <a:r>
                        <a:rPr sz="1000" kern="0" spc="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28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785" algn="l" rtl="0" eaLnBrk="0">
                        <a:lnSpc>
                          <a:spcPts val="1416"/>
                        </a:lnSpc>
                        <a:spcBef>
                          <a:spcPts val="32"/>
                        </a:spcBef>
                        <a:tabLst/>
                      </a:pP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SMA</a:t>
                      </a:r>
                      <a:r>
                        <a:rPr sz="1000" kern="0" spc="1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for</a:t>
                      </a:r>
                      <a:r>
                        <a:rPr sz="1000" kern="0" spc="2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PPS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in/out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87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4769" algn="l" rtl="0" eaLnBrk="0">
                        <a:lnSpc>
                          <a:spcPts val="1417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Data</a:t>
                      </a:r>
                      <a:r>
                        <a:rPr sz="1000" kern="0" spc="2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rates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864" indent="-1270" algn="l" rtl="0" eaLnBrk="0">
                        <a:lnSpc>
                          <a:spcPct val="93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25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GbE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GbE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1000" kern="0" spc="2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GbE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1000" kern="0" spc="2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</a:t>
                      </a:r>
                      <a:r>
                        <a:rPr sz="1000" kern="0" spc="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</a:t>
                      </a:r>
                      <a:r>
                        <a:rPr sz="1000" kern="0" spc="2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Fast               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Ethernet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85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9055" algn="l" rtl="0" eaLnBrk="0">
                        <a:lnSpc>
                          <a:spcPts val="123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Supported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media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293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97155" algn="l" rtl="0" eaLnBrk="0">
                        <a:lnSpc>
                          <a:spcPct val="99000"/>
                        </a:lnSpc>
                        <a:tabLst/>
                      </a:pP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Fiber</a:t>
                      </a:r>
                      <a:r>
                        <a:rPr sz="1000" kern="0" spc="2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(25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GBASE</a:t>
                      </a:r>
                      <a:r>
                        <a:rPr sz="10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SR</a:t>
                      </a:r>
                      <a:r>
                        <a:rPr sz="10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25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GBASE</a:t>
                      </a:r>
                      <a:r>
                        <a:rPr sz="10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LR</a:t>
                      </a:r>
                      <a:r>
                        <a:rPr sz="10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1594" algn="l" rtl="0" eaLnBrk="0">
                        <a:lnSpc>
                          <a:spcPts val="1218"/>
                        </a:lnSpc>
                        <a:tabLst/>
                      </a:pP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25GBASE-CR),</a:t>
                      </a:r>
                      <a:r>
                        <a:rPr sz="1000" kern="0" spc="1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SFP(+/28)</a:t>
                      </a:r>
                      <a:r>
                        <a:rPr sz="1000" kern="0" spc="2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Direct</a:t>
                      </a:r>
                      <a:r>
                        <a:rPr sz="1000" kern="0" spc="1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Att</a:t>
                      </a:r>
                      <a:r>
                        <a:rPr sz="1000" kern="0" spc="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ach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4769" algn="l" rtl="0" eaLnBrk="0">
                        <a:lnSpc>
                          <a:spcPts val="1417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000" kern="0" spc="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Host</a:t>
                      </a:r>
                      <a:r>
                        <a:rPr sz="10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interfac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3500" algn="l" rtl="0" eaLnBrk="0">
                        <a:lnSpc>
                          <a:spcPts val="1218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PCIe</a:t>
                      </a:r>
                      <a:r>
                        <a:rPr sz="1000" kern="0" spc="1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8</a:t>
                      </a:r>
                      <a:r>
                        <a:rPr sz="1000" kern="0" spc="1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Gen</a:t>
                      </a:r>
                      <a:r>
                        <a:rPr sz="1000" kern="0" spc="2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r>
                        <a:rPr sz="1000" kern="0" spc="1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@</a:t>
                      </a:r>
                      <a:r>
                        <a:rPr sz="10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8.0</a:t>
                      </a:r>
                      <a:r>
                        <a:rPr sz="1000" kern="0" spc="1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GT</a:t>
                      </a:r>
                      <a:r>
                        <a:rPr sz="1000" kern="0" spc="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/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r>
                        <a:rPr sz="10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per</a:t>
                      </a:r>
                      <a:r>
                        <a:rPr sz="10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lane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339817" y="1325135"/>
            <a:ext cx="3647634" cy="2098867"/>
          </a:xfrm>
          <a:prstGeom prst="rect">
            <a:avLst/>
          </a:prstGeom>
        </p:spPr>
      </p:pic>
      <p:sp>
        <p:nvSpPr>
          <p:cNvPr id="8" name="textbox 8"/>
          <p:cNvSpPr/>
          <p:nvPr/>
        </p:nvSpPr>
        <p:spPr>
          <a:xfrm>
            <a:off x="652473" y="428447"/>
            <a:ext cx="2756535" cy="50355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39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80000"/>
              </a:lnSpc>
              <a:tabLst/>
            </a:pPr>
            <a:r>
              <a:rPr sz="1800" kern="0" spc="-5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Cisc</a:t>
            </a:r>
            <a:r>
              <a:rPr sz="1800" kern="0" spc="-4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o</a:t>
            </a:r>
            <a:r>
              <a:rPr sz="1800" kern="0" spc="36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4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Nexus</a:t>
            </a:r>
            <a:r>
              <a:rPr sz="1800" kern="0" spc="34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4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K3P-S</a:t>
            </a:r>
            <a:r>
              <a:rPr sz="1800" kern="0" spc="33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-4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FPG</a:t>
            </a:r>
            <a:r>
              <a:rPr sz="1800" kern="0" spc="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A</a:t>
            </a:r>
            <a:endParaRPr sz="18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0000"/>
              </a:lnSpc>
              <a:spcBef>
                <a:spcPts val="308"/>
              </a:spcBef>
              <a:tabLst/>
            </a:pPr>
            <a:r>
              <a:rPr sz="1800" kern="0" spc="2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SmartNIC</a:t>
            </a:r>
            <a:r>
              <a:rPr sz="1800" kern="0" spc="41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2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Data</a:t>
            </a:r>
            <a:r>
              <a:rPr sz="1800" kern="0" spc="26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800" kern="0" spc="20" dirty="0">
                <a:solidFill>
                  <a:srgbClr val="43FF36">
                    <a:alpha val="99607"/>
                  </a:srgbClr>
                </a:solidFill>
                <a:latin typeface="Arial"/>
                <a:ea typeface="Arial"/>
                <a:cs typeface="Arial"/>
              </a:rPr>
              <a:t>Sheet</a:t>
            </a:r>
            <a:endParaRPr sz="1800" dirty="0">
              <a:latin typeface="Arial"/>
              <a:ea typeface="Arial"/>
              <a:cs typeface="Arial"/>
            </a:endParaRPr>
          </a:p>
        </p:txBody>
      </p:sp>
      <p:sp>
        <p:nvSpPr>
          <p:cNvPr id="10" name="textbox 10"/>
          <p:cNvSpPr/>
          <p:nvPr/>
        </p:nvSpPr>
        <p:spPr>
          <a:xfrm>
            <a:off x="4948632" y="767943"/>
            <a:ext cx="1417955" cy="3651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20442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51435" indent="-39369" algn="l" rtl="0" eaLnBrk="0">
              <a:lnSpc>
                <a:spcPct val="109000"/>
              </a:lnSpc>
              <a:tabLst/>
            </a:pPr>
            <a:r>
              <a:rPr sz="1000" kern="0" spc="-10" dirty="0">
                <a:solidFill>
                  <a:srgbClr val="FFFFFF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上海赋缘汇实业有限公司</a:t>
            </a:r>
            <a:r>
              <a:rPr sz="1000" kern="0" spc="50" dirty="0">
                <a:solidFill>
                  <a:srgbClr val="FFFFFF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100" kern="0" spc="-20" dirty="0">
                <a:solidFill>
                  <a:srgbClr val="FFFFFF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—www.fableshare.c</a:t>
            </a:r>
            <a:r>
              <a:rPr sz="1100" kern="0" spc="-30" dirty="0">
                <a:solidFill>
                  <a:srgbClr val="FFFFFF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n—</a:t>
            </a:r>
            <a:endParaRPr sz="1100" dirty="0">
              <a:latin typeface="Calibri"/>
              <a:ea typeface="Calibri"/>
              <a:cs typeface="Calibri"/>
            </a:endParaRP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439543" y="194514"/>
            <a:ext cx="477766" cy="5147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Microsoft® PowerPoint® for Microsoft 365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Blackcore G3 SPR-M Spec Sheet</dc:title>
  <dc:creator>Blackcore</dc:creator>
  <dcterms:created xsi:type="dcterms:W3CDTF">2025-05-15T12:10:40Z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2025-05-15T12:38:44</vt:filetime>
  </property>
</Properties>
</file>